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3" r:id="rId1"/>
  </p:sldMasterIdLst>
  <p:notesMasterIdLst>
    <p:notesMasterId r:id="rId14"/>
  </p:notesMasterIdLst>
  <p:sldIdLst>
    <p:sldId id="256" r:id="rId2"/>
    <p:sldId id="257" r:id="rId3"/>
    <p:sldId id="258" r:id="rId4"/>
    <p:sldId id="261" r:id="rId5"/>
    <p:sldId id="262" r:id="rId6"/>
    <p:sldId id="263" r:id="rId7"/>
    <p:sldId id="264" r:id="rId8"/>
    <p:sldId id="268" r:id="rId9"/>
    <p:sldId id="265" r:id="rId10"/>
    <p:sldId id="267" r:id="rId11"/>
    <p:sldId id="266"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946" y="2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F5CAC1-02AD-4EC3-A4CA-AFB7870AD805}" type="datetimeFigureOut">
              <a:rPr lang="en-US" smtClean="0"/>
              <a:t>07-Dec-24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8F17A2-1675-4CCA-B0B0-FEC0670C981E}" type="slidenum">
              <a:rPr lang="en-US" smtClean="0"/>
              <a:t>‹#›</a:t>
            </a:fld>
            <a:endParaRPr lang="en-US"/>
          </a:p>
        </p:txBody>
      </p:sp>
    </p:spTree>
    <p:extLst>
      <p:ext uri="{BB962C8B-B14F-4D97-AF65-F5344CB8AC3E}">
        <p14:creationId xmlns:p14="http://schemas.microsoft.com/office/powerpoint/2010/main" val="2218644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8F17A2-1675-4CCA-B0B0-FEC0670C981E}" type="slidenum">
              <a:rPr lang="en-US" smtClean="0"/>
              <a:t>12</a:t>
            </a:fld>
            <a:endParaRPr lang="en-US"/>
          </a:p>
        </p:txBody>
      </p:sp>
    </p:spTree>
    <p:extLst>
      <p:ext uri="{BB962C8B-B14F-4D97-AF65-F5344CB8AC3E}">
        <p14:creationId xmlns:p14="http://schemas.microsoft.com/office/powerpoint/2010/main" val="3711231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175615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3E09755-1CB2-4228-898F-002CE41916C1}" type="datetimeFigureOut">
              <a:rPr lang="en-US" smtClean="0"/>
              <a:t>07-Dec-24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1493557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32221203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20621298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9144542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3088965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11938288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6792836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1292087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32904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3E09755-1CB2-4228-898F-002CE41916C1}" type="datetimeFigureOut">
              <a:rPr lang="en-US" smtClean="0"/>
              <a:t>07-Dec-24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74265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3E09755-1CB2-4228-898F-002CE41916C1}" type="datetimeFigureOut">
              <a:rPr lang="en-US" smtClean="0"/>
              <a:t>07-Dec-24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721391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3E09755-1CB2-4228-898F-002CE41916C1}" type="datetimeFigureOut">
              <a:rPr lang="en-US" smtClean="0"/>
              <a:t>07-Dec-24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26169681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3E09755-1CB2-4228-898F-002CE41916C1}" type="datetimeFigureOut">
              <a:rPr lang="en-US" smtClean="0"/>
              <a:t>07-Dec-24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445830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E09755-1CB2-4228-898F-002CE41916C1}" type="datetimeFigureOut">
              <a:rPr lang="en-US" smtClean="0"/>
              <a:t>07-Dec-24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4254402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3E09755-1CB2-4228-898F-002CE41916C1}" type="datetimeFigureOut">
              <a:rPr lang="en-US" smtClean="0"/>
              <a:t>07-Dec-24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15020344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6399212" y="5883275"/>
            <a:ext cx="914400" cy="365125"/>
          </a:xfrm>
        </p:spPr>
        <p:txBody>
          <a:bodyPr/>
          <a:lstStyle/>
          <a:p>
            <a:fld id="{13E09755-1CB2-4228-898F-002CE41916C1}" type="datetimeFigureOut">
              <a:rPr lang="en-US" smtClean="0"/>
              <a:t>07-Dec-24</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757C81F0-8A29-4C97-A8A1-231E57400364}" type="slidenum">
              <a:rPr lang="en-US" smtClean="0"/>
              <a:t>‹#›</a:t>
            </a:fld>
            <a:endParaRPr lang="en-US"/>
          </a:p>
        </p:txBody>
      </p:sp>
    </p:spTree>
    <p:extLst>
      <p:ext uri="{BB962C8B-B14F-4D97-AF65-F5344CB8AC3E}">
        <p14:creationId xmlns:p14="http://schemas.microsoft.com/office/powerpoint/2010/main" val="1646723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13E09755-1CB2-4228-898F-002CE41916C1}" type="datetimeFigureOut">
              <a:rPr lang="en-US" smtClean="0"/>
              <a:t>07-Dec-24</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757C81F0-8A29-4C97-A8A1-231E57400364}" type="slidenum">
              <a:rPr lang="en-US" smtClean="0"/>
              <a:t>‹#›</a:t>
            </a:fld>
            <a:endParaRPr lang="en-US"/>
          </a:p>
        </p:txBody>
      </p:sp>
    </p:spTree>
    <p:extLst>
      <p:ext uri="{BB962C8B-B14F-4D97-AF65-F5344CB8AC3E}">
        <p14:creationId xmlns:p14="http://schemas.microsoft.com/office/powerpoint/2010/main" val="820664978"/>
      </p:ext>
    </p:extLst>
  </p:cSld>
  <p:clrMap bg1="dk1" tx1="lt1" bg2="dk2" tx2="lt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 id="2147483855" r:id="rId12"/>
    <p:sldLayoutId id="2147483856" r:id="rId13"/>
    <p:sldLayoutId id="2147483857" r:id="rId14"/>
    <p:sldLayoutId id="2147483858" r:id="rId15"/>
    <p:sldLayoutId id="2147483859" r:id="rId16"/>
    <p:sldLayoutId id="2147483860"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canva.com/design/DAFmSkzoKSw/jiSIxVJzl-EPkvVpD8zqxw/edi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49949" y="1109623"/>
            <a:ext cx="8311188" cy="1670179"/>
          </a:xfrm>
        </p:spPr>
        <p:txBody>
          <a:bodyPr/>
          <a:lstStyle/>
          <a:p>
            <a:pPr algn="ctr"/>
            <a:r>
              <a:rPr lang="en-US" sz="2900" b="1" dirty="0">
                <a:solidFill>
                  <a:schemeClr val="tx1"/>
                </a:solidFill>
                <a:latin typeface="Maiandra GD" panose="020E0502030308020204" pitchFamily="34" charset="0"/>
                <a:cs typeface="Arial" panose="020B0604020202020204" pitchFamily="34" charset="0"/>
              </a:rPr>
              <a:t>Predictive Modeling And Analysis of Software Engineers Salary Using Machine Learning </a:t>
            </a:r>
          </a:p>
        </p:txBody>
      </p:sp>
      <p:sp>
        <p:nvSpPr>
          <p:cNvPr id="3" name="Subtitle 2"/>
          <p:cNvSpPr>
            <a:spLocks noGrp="1"/>
          </p:cNvSpPr>
          <p:nvPr>
            <p:ph type="subTitle" idx="1"/>
          </p:nvPr>
        </p:nvSpPr>
        <p:spPr>
          <a:xfrm>
            <a:off x="3633915" y="4363434"/>
            <a:ext cx="5143255" cy="2074311"/>
          </a:xfrm>
        </p:spPr>
        <p:txBody>
          <a:bodyPr>
            <a:noAutofit/>
          </a:bodyPr>
          <a:lstStyle/>
          <a:p>
            <a:pPr algn="ctr"/>
            <a:r>
              <a:rPr lang="en-US" sz="2000" dirty="0">
                <a:solidFill>
                  <a:schemeClr val="tx1"/>
                </a:solidFill>
                <a:latin typeface="Arial" panose="020B0604020202020204" pitchFamily="34" charset="0"/>
                <a:cs typeface="Arial" panose="020B0604020202020204" pitchFamily="34" charset="0"/>
              </a:rPr>
              <a:t>Presented By </a:t>
            </a:r>
            <a:r>
              <a:rPr lang="en-US" sz="2000" dirty="0" smtClean="0">
                <a:solidFill>
                  <a:schemeClr val="tx1"/>
                </a:solidFill>
                <a:latin typeface="Arial" panose="020B0604020202020204" pitchFamily="34" charset="0"/>
                <a:cs typeface="Arial" panose="020B0604020202020204" pitchFamily="34" charset="0"/>
              </a:rPr>
              <a:t>:</a:t>
            </a:r>
          </a:p>
          <a:p>
            <a:r>
              <a:rPr lang="en-US" sz="2000" dirty="0" smtClean="0">
                <a:solidFill>
                  <a:schemeClr val="tx1"/>
                </a:solidFill>
                <a:latin typeface="Arial" panose="020B0604020202020204" pitchFamily="34" charset="0"/>
                <a:cs typeface="Arial" panose="020B0604020202020204" pitchFamily="34" charset="0"/>
              </a:rPr>
              <a:t>  Al- </a:t>
            </a:r>
            <a:r>
              <a:rPr lang="en-US" sz="2000" dirty="0" err="1">
                <a:solidFill>
                  <a:schemeClr val="tx1"/>
                </a:solidFill>
                <a:latin typeface="Arial" panose="020B0604020202020204" pitchFamily="34" charset="0"/>
                <a:cs typeface="Arial" panose="020B0604020202020204" pitchFamily="34" charset="0"/>
              </a:rPr>
              <a:t>Sadman</a:t>
            </a:r>
            <a:r>
              <a:rPr lang="en-US" sz="2000" dirty="0">
                <a:solidFill>
                  <a:schemeClr val="tx1"/>
                </a:solidFill>
                <a:latin typeface="Arial" panose="020B0604020202020204" pitchFamily="34" charset="0"/>
                <a:cs typeface="Arial" panose="020B0604020202020204" pitchFamily="34" charset="0"/>
              </a:rPr>
              <a:t> Ahmed </a:t>
            </a:r>
            <a:r>
              <a:rPr lang="en-US" sz="2000" dirty="0">
                <a:solidFill>
                  <a:schemeClr val="tx1"/>
                </a:solidFill>
                <a:latin typeface="Arial" panose="020B0604020202020204" pitchFamily="34" charset="0"/>
                <a:cs typeface="Arial" panose="020B0604020202020204" pitchFamily="34" charset="0"/>
              </a:rPr>
              <a:t>- </a:t>
            </a:r>
            <a:r>
              <a:rPr lang="en-US" sz="2000" dirty="0" smtClean="0">
                <a:solidFill>
                  <a:schemeClr val="tx1"/>
                </a:solidFill>
                <a:latin typeface="Georgia Pro Light" panose="02040302050405020303" pitchFamily="18" charset="0"/>
                <a:cs typeface="Arial" panose="020B0604020202020204" pitchFamily="34" charset="0"/>
              </a:rPr>
              <a:t>2022124642</a:t>
            </a:r>
            <a:r>
              <a:rPr lang="en-US" sz="2000" dirty="0" smtClean="0">
                <a:solidFill>
                  <a:schemeClr val="tx1"/>
                </a:solidFill>
                <a:latin typeface="Arial" panose="020B0604020202020204" pitchFamily="34" charset="0"/>
                <a:cs typeface="Arial" panose="020B0604020202020204" pitchFamily="34" charset="0"/>
              </a:rPr>
              <a:t> </a:t>
            </a:r>
            <a:endParaRPr lang="en-US" sz="2000" dirty="0">
              <a:solidFill>
                <a:schemeClr val="tx1"/>
              </a:solidFill>
              <a:latin typeface="Arial" panose="020B0604020202020204" pitchFamily="34" charset="0"/>
              <a:cs typeface="Arial" panose="020B0604020202020204" pitchFamily="34" charset="0"/>
            </a:endParaRPr>
          </a:p>
          <a:p>
            <a:pPr algn="ctr"/>
            <a:r>
              <a:rPr lang="en-US" sz="2000" dirty="0">
                <a:solidFill>
                  <a:schemeClr val="tx1"/>
                </a:solidFill>
                <a:latin typeface="Arial" panose="020B0604020202020204" pitchFamily="34" charset="0"/>
                <a:cs typeface="Arial" panose="020B0604020202020204" pitchFamily="34" charset="0"/>
              </a:rPr>
              <a:t>Md. </a:t>
            </a:r>
            <a:r>
              <a:rPr lang="en-US" sz="2000" dirty="0" err="1">
                <a:solidFill>
                  <a:schemeClr val="tx1"/>
                </a:solidFill>
                <a:latin typeface="Arial" panose="020B0604020202020204" pitchFamily="34" charset="0"/>
                <a:cs typeface="Arial" panose="020B0604020202020204" pitchFamily="34" charset="0"/>
              </a:rPr>
              <a:t>Masud</a:t>
            </a:r>
            <a:r>
              <a:rPr lang="en-US" sz="2000" dirty="0">
                <a:solidFill>
                  <a:schemeClr val="tx1"/>
                </a:solidFill>
                <a:latin typeface="Arial" panose="020B0604020202020204" pitchFamily="34" charset="0"/>
                <a:cs typeface="Arial" panose="020B0604020202020204" pitchFamily="34" charset="0"/>
              </a:rPr>
              <a:t> </a:t>
            </a:r>
            <a:r>
              <a:rPr lang="en-US" sz="2000" dirty="0" err="1" smtClean="0">
                <a:solidFill>
                  <a:schemeClr val="tx1"/>
                </a:solidFill>
                <a:latin typeface="Arial" panose="020B0604020202020204" pitchFamily="34" charset="0"/>
                <a:cs typeface="Arial" panose="020B0604020202020204" pitchFamily="34" charset="0"/>
              </a:rPr>
              <a:t>Shohail</a:t>
            </a:r>
            <a:r>
              <a:rPr lang="en-US" sz="2000" dirty="0" smtClean="0">
                <a:solidFill>
                  <a:schemeClr val="tx1"/>
                </a:solidFill>
                <a:latin typeface="Arial" panose="020B0604020202020204" pitchFamily="34" charset="0"/>
                <a:cs typeface="Arial" panose="020B0604020202020204" pitchFamily="34" charset="0"/>
              </a:rPr>
              <a:t> - </a:t>
            </a:r>
            <a:r>
              <a:rPr lang="en-US" sz="2000" dirty="0" smtClean="0">
                <a:solidFill>
                  <a:schemeClr val="tx1"/>
                </a:solidFill>
                <a:latin typeface="Georgia Pro Light" panose="02040302050405020303" pitchFamily="18" charset="0"/>
                <a:cs typeface="Arial" panose="020B0604020202020204" pitchFamily="34" charset="0"/>
              </a:rPr>
              <a:t>2022123642 </a:t>
            </a:r>
            <a:r>
              <a:rPr lang="en-US" sz="2000" dirty="0" smtClean="0">
                <a:solidFill>
                  <a:schemeClr val="tx1"/>
                </a:solidFill>
                <a:latin typeface="Arial" panose="020B0604020202020204" pitchFamily="34" charset="0"/>
                <a:cs typeface="Arial" panose="020B0604020202020204" pitchFamily="34" charset="0"/>
              </a:rPr>
              <a:t>  </a:t>
            </a:r>
            <a:endParaRPr lang="en-US" sz="2000" dirty="0">
              <a:solidFill>
                <a:schemeClr val="tx1"/>
              </a:solidFill>
              <a:latin typeface="Arial" panose="020B0604020202020204" pitchFamily="34" charset="0"/>
              <a:cs typeface="Arial" panose="020B0604020202020204" pitchFamily="34" charset="0"/>
            </a:endParaRPr>
          </a:p>
          <a:p>
            <a:r>
              <a:rPr lang="en-US" sz="2000" dirty="0" smtClean="0">
                <a:solidFill>
                  <a:schemeClr val="tx1"/>
                </a:solidFill>
                <a:latin typeface="Arial" panose="020B0604020202020204" pitchFamily="34" charset="0"/>
                <a:cs typeface="Arial" panose="020B0604020202020204" pitchFamily="34" charset="0"/>
              </a:rPr>
              <a:t>   </a:t>
            </a:r>
            <a:r>
              <a:rPr lang="en-US" sz="2000" dirty="0" err="1" smtClean="0">
                <a:solidFill>
                  <a:schemeClr val="tx1"/>
                </a:solidFill>
                <a:latin typeface="Arial" panose="020B0604020202020204" pitchFamily="34" charset="0"/>
                <a:cs typeface="Arial" panose="020B0604020202020204" pitchFamily="34" charset="0"/>
              </a:rPr>
              <a:t>Payel</a:t>
            </a:r>
            <a:r>
              <a:rPr lang="en-US" sz="2000" dirty="0" smtClean="0">
                <a:solidFill>
                  <a:schemeClr val="tx1"/>
                </a:solidFill>
                <a:latin typeface="Arial" panose="020B0604020202020204" pitchFamily="34" charset="0"/>
                <a:cs typeface="Arial" panose="020B0604020202020204" pitchFamily="34" charset="0"/>
              </a:rPr>
              <a:t> </a:t>
            </a:r>
            <a:r>
              <a:rPr lang="en-US" sz="2000" dirty="0">
                <a:solidFill>
                  <a:schemeClr val="tx1"/>
                </a:solidFill>
                <a:latin typeface="Arial" panose="020B0604020202020204" pitchFamily="34" charset="0"/>
                <a:cs typeface="Arial" panose="020B0604020202020204" pitchFamily="34" charset="0"/>
              </a:rPr>
              <a:t>Zaman </a:t>
            </a:r>
            <a:r>
              <a:rPr lang="en-US" sz="2000" dirty="0" err="1">
                <a:solidFill>
                  <a:schemeClr val="tx1"/>
                </a:solidFill>
                <a:latin typeface="Arial" panose="020B0604020202020204" pitchFamily="34" charset="0"/>
                <a:cs typeface="Arial" panose="020B0604020202020204" pitchFamily="34" charset="0"/>
              </a:rPr>
              <a:t>Tithi</a:t>
            </a:r>
            <a:r>
              <a:rPr lang="en-US" sz="2000" dirty="0">
                <a:solidFill>
                  <a:schemeClr val="tx1"/>
                </a:solidFill>
                <a:latin typeface="Arial" panose="020B0604020202020204" pitchFamily="34" charset="0"/>
                <a:cs typeface="Arial" panose="020B0604020202020204" pitchFamily="34" charset="0"/>
              </a:rPr>
              <a:t> </a:t>
            </a:r>
            <a:r>
              <a:rPr lang="en-US" sz="2000" dirty="0" smtClean="0">
                <a:solidFill>
                  <a:schemeClr val="tx1"/>
                </a:solidFill>
                <a:latin typeface="Arial" panose="020B0604020202020204" pitchFamily="34" charset="0"/>
                <a:cs typeface="Arial" panose="020B0604020202020204" pitchFamily="34" charset="0"/>
              </a:rPr>
              <a:t>- </a:t>
            </a:r>
            <a:r>
              <a:rPr lang="en-US" sz="2000" dirty="0" smtClean="0">
                <a:solidFill>
                  <a:schemeClr val="tx1"/>
                </a:solidFill>
                <a:latin typeface="Georgia Pro Light" panose="02040302050405020303" pitchFamily="18" charset="0"/>
                <a:cs typeface="Arial" panose="020B0604020202020204" pitchFamily="34" charset="0"/>
              </a:rPr>
              <a:t>2021476642</a:t>
            </a:r>
            <a:r>
              <a:rPr lang="en-US" sz="2000" dirty="0" smtClean="0">
                <a:solidFill>
                  <a:schemeClr val="tx1"/>
                </a:solidFill>
                <a:latin typeface="Arial" panose="020B0604020202020204" pitchFamily="34" charset="0"/>
                <a:cs typeface="Arial" panose="020B0604020202020204" pitchFamily="34" charset="0"/>
              </a:rPr>
              <a:t> </a:t>
            </a:r>
            <a:endParaRPr lang="en-US" sz="2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48459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7522" y="387927"/>
            <a:ext cx="9905998" cy="1905000"/>
          </a:xfrm>
        </p:spPr>
        <p:txBody>
          <a:bodyPr/>
          <a:lstStyle/>
          <a:p>
            <a:r>
              <a:rPr lang="en-US" dirty="0" smtClean="0"/>
              <a:t>Result</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7522" y="2292927"/>
            <a:ext cx="9994078" cy="2904683"/>
          </a:xfrm>
        </p:spPr>
      </p:pic>
    </p:spTree>
    <p:extLst>
      <p:ext uri="{BB962C8B-B14F-4D97-AF65-F5344CB8AC3E}">
        <p14:creationId xmlns:p14="http://schemas.microsoft.com/office/powerpoint/2010/main" val="37506142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4395" y="895927"/>
            <a:ext cx="9905998" cy="722745"/>
          </a:xfrm>
        </p:spPr>
        <p:txBody>
          <a:bodyPr/>
          <a:lstStyle/>
          <a:p>
            <a:r>
              <a:rPr lang="en-US" dirty="0" smtClean="0"/>
              <a:t>Future of the Project </a:t>
            </a:r>
            <a:endParaRPr lang="en-US" dirty="0"/>
          </a:p>
        </p:txBody>
      </p:sp>
      <p:sp>
        <p:nvSpPr>
          <p:cNvPr id="3" name="Content Placeholder 2"/>
          <p:cNvSpPr>
            <a:spLocks noGrp="1"/>
          </p:cNvSpPr>
          <p:nvPr>
            <p:ph idx="1"/>
          </p:nvPr>
        </p:nvSpPr>
        <p:spPr>
          <a:xfrm>
            <a:off x="1141413" y="1110673"/>
            <a:ext cx="9905998" cy="5557982"/>
          </a:xfrm>
        </p:spPr>
        <p:txBody>
          <a:bodyPr>
            <a:normAutofit/>
          </a:bodyPr>
          <a:lstStyle/>
          <a:p>
            <a:pPr lvl="2">
              <a:buFont typeface="Wingdings" panose="05000000000000000000" pitchFamily="2" charset="2"/>
              <a:buChar char="§"/>
            </a:pPr>
            <a:r>
              <a:rPr lang="en-US" sz="2400" b="1" dirty="0" smtClean="0"/>
              <a:t>Add </a:t>
            </a:r>
            <a:r>
              <a:rPr lang="en-US" sz="2400" b="1" dirty="0"/>
              <a:t>More </a:t>
            </a:r>
            <a:r>
              <a:rPr lang="en-US" sz="2400" b="1" dirty="0" smtClean="0"/>
              <a:t>Features</a:t>
            </a:r>
          </a:p>
          <a:p>
            <a:pPr lvl="2">
              <a:buFont typeface="Wingdings" panose="05000000000000000000" pitchFamily="2" charset="2"/>
              <a:buChar char="§"/>
            </a:pPr>
            <a:r>
              <a:rPr lang="en-US" sz="2400" b="1" dirty="0" smtClean="0"/>
              <a:t>Enhance </a:t>
            </a:r>
            <a:r>
              <a:rPr lang="en-US" sz="2400" b="1" dirty="0" smtClean="0"/>
              <a:t>the Model</a:t>
            </a:r>
          </a:p>
          <a:p>
            <a:pPr lvl="2">
              <a:buFont typeface="Wingdings" panose="05000000000000000000" pitchFamily="2" charset="2"/>
              <a:buChar char="§"/>
            </a:pPr>
            <a:r>
              <a:rPr lang="en-US" sz="2400" b="1" dirty="0" smtClean="0"/>
              <a:t>Feature </a:t>
            </a:r>
            <a:r>
              <a:rPr lang="en-US" sz="2400" b="1" dirty="0"/>
              <a:t>Engineering</a:t>
            </a:r>
          </a:p>
          <a:p>
            <a:pPr lvl="2">
              <a:buFont typeface="Wingdings" panose="05000000000000000000" pitchFamily="2" charset="2"/>
              <a:buChar char="§"/>
            </a:pPr>
            <a:r>
              <a:rPr lang="en-US" sz="2400" b="1" dirty="0" smtClean="0"/>
              <a:t>Use </a:t>
            </a:r>
            <a:r>
              <a:rPr lang="en-US" sz="2400" b="1" dirty="0"/>
              <a:t>External Data</a:t>
            </a:r>
          </a:p>
          <a:p>
            <a:pPr lvl="2">
              <a:buFont typeface="Wingdings" panose="05000000000000000000" pitchFamily="2" charset="2"/>
              <a:buChar char="§"/>
            </a:pPr>
            <a:r>
              <a:rPr lang="en-US" sz="2400" b="1" dirty="0" err="1" smtClean="0"/>
              <a:t>Explainability</a:t>
            </a:r>
            <a:endParaRPr lang="en-US" sz="2400" b="1" dirty="0"/>
          </a:p>
          <a:p>
            <a:pPr lvl="2">
              <a:buFont typeface="Wingdings" panose="05000000000000000000" pitchFamily="2" charset="2"/>
              <a:buChar char="§"/>
            </a:pPr>
            <a:r>
              <a:rPr lang="en-US" sz="2400" b="1" dirty="0" smtClean="0"/>
              <a:t>Real-World </a:t>
            </a:r>
            <a:r>
              <a:rPr lang="en-US" sz="2400" b="1" dirty="0"/>
              <a:t>Application</a:t>
            </a:r>
          </a:p>
          <a:p>
            <a:pPr lvl="2">
              <a:buFont typeface="Wingdings" panose="05000000000000000000" pitchFamily="2" charset="2"/>
              <a:buChar char="§"/>
            </a:pPr>
            <a:r>
              <a:rPr lang="en-US" sz="2400" b="1" dirty="0" smtClean="0"/>
              <a:t>Continuous </a:t>
            </a:r>
            <a:r>
              <a:rPr lang="en-US" sz="2400" b="1" dirty="0" smtClean="0"/>
              <a:t>Updates</a:t>
            </a:r>
            <a:endParaRPr lang="en-US" sz="2400" b="1" dirty="0"/>
          </a:p>
        </p:txBody>
      </p:sp>
    </p:spTree>
    <p:extLst>
      <p:ext uri="{BB962C8B-B14F-4D97-AF65-F5344CB8AC3E}">
        <p14:creationId xmlns:p14="http://schemas.microsoft.com/office/powerpoint/2010/main" val="9443865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867508" y="-1864825"/>
            <a:ext cx="14287065" cy="9719285"/>
          </a:xfrm>
          <a:prstGeom prst="rect">
            <a:avLst/>
          </a:prstGeom>
        </p:spPr>
      </p:pic>
    </p:spTree>
    <p:extLst>
      <p:ext uri="{BB962C8B-B14F-4D97-AF65-F5344CB8AC3E}">
        <p14:creationId xmlns:p14="http://schemas.microsoft.com/office/powerpoint/2010/main" val="34633588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idea of the project </a:t>
            </a:r>
          </a:p>
        </p:txBody>
      </p:sp>
      <p:sp>
        <p:nvSpPr>
          <p:cNvPr id="3" name="Content Placeholder 2"/>
          <p:cNvSpPr>
            <a:spLocks noGrp="1"/>
          </p:cNvSpPr>
          <p:nvPr>
            <p:ph idx="1"/>
          </p:nvPr>
        </p:nvSpPr>
        <p:spPr>
          <a:xfrm>
            <a:off x="1141413" y="2325253"/>
            <a:ext cx="9905998" cy="3124201"/>
          </a:xfrm>
        </p:spPr>
        <p:txBody>
          <a:bodyPr>
            <a:normAutofit/>
          </a:bodyPr>
          <a:lstStyle/>
          <a:p>
            <a:pPr marL="0" indent="0" algn="just">
              <a:buNone/>
            </a:pPr>
            <a:r>
              <a:rPr lang="en-US" sz="2000" dirty="0">
                <a:latin typeface="Arial" panose="020B0604020202020204" pitchFamily="34" charset="0"/>
                <a:cs typeface="Arial" panose="020B0604020202020204" pitchFamily="34" charset="0"/>
              </a:rPr>
              <a:t>This project focuses on building a machine learning model to predict software engineer salaries based on key factors like </a:t>
            </a:r>
            <a:r>
              <a:rPr lang="en-US" sz="2000" dirty="0" smtClean="0">
                <a:latin typeface="Arial" panose="020B0604020202020204" pitchFamily="34" charset="0"/>
                <a:cs typeface="Arial" panose="020B0604020202020204" pitchFamily="34" charset="0"/>
              </a:rPr>
              <a:t>market standards, individual experiences, qualifications,  geographical locations. </a:t>
            </a:r>
            <a:r>
              <a:rPr lang="en-US" sz="2000" dirty="0">
                <a:latin typeface="Arial" panose="020B0604020202020204" pitchFamily="34" charset="0"/>
                <a:cs typeface="Arial" panose="020B0604020202020204" pitchFamily="34" charset="0"/>
              </a:rPr>
              <a:t>The goal is to help both recruiters and job seekers make more informed decisions by offering accurate, data-driven salary estimates. With this model, recruiters can offer competitive salaries aligned with market conditions, and job seekers can set realistic expectations. By reducing the guesswork and potential salary mismatches, the project aims to create a more efficient and transparent hiring process in the tech industry.</a:t>
            </a:r>
          </a:p>
        </p:txBody>
      </p:sp>
    </p:spTree>
    <p:extLst>
      <p:ext uri="{BB962C8B-B14F-4D97-AF65-F5344CB8AC3E}">
        <p14:creationId xmlns:p14="http://schemas.microsoft.com/office/powerpoint/2010/main" val="32500442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2940" y="166254"/>
            <a:ext cx="9905998" cy="1905000"/>
          </a:xfrm>
        </p:spPr>
        <p:txBody>
          <a:bodyPr/>
          <a:lstStyle/>
          <a:p>
            <a:r>
              <a:rPr lang="en-US" dirty="0"/>
              <a:t>Dataset</a:t>
            </a:r>
          </a:p>
        </p:txBody>
      </p:sp>
      <p:sp>
        <p:nvSpPr>
          <p:cNvPr id="3" name="Content Placeholder 2"/>
          <p:cNvSpPr>
            <a:spLocks noGrp="1"/>
          </p:cNvSpPr>
          <p:nvPr>
            <p:ph idx="1"/>
          </p:nvPr>
        </p:nvSpPr>
        <p:spPr>
          <a:xfrm>
            <a:off x="938213" y="2071254"/>
            <a:ext cx="9905998" cy="3124201"/>
          </a:xfrm>
        </p:spPr>
        <p:txBody>
          <a:bodyPr>
            <a:normAutofit/>
          </a:bodyPr>
          <a:lstStyle/>
          <a:p>
            <a:pPr marL="737424" lvl="1" indent="-368712">
              <a:lnSpc>
                <a:spcPct val="120000"/>
              </a:lnSpc>
              <a:buFont typeface="Arial"/>
              <a:buChar char="•"/>
            </a:pPr>
            <a:r>
              <a:rPr lang="en-US" sz="2000" b="1" dirty="0">
                <a:solidFill>
                  <a:schemeClr val="tx1"/>
                </a:solidFill>
                <a:latin typeface="Arial" panose="020B0604020202020204" pitchFamily="34" charset="0"/>
                <a:cs typeface="Arial" panose="020B0604020202020204" pitchFamily="34" charset="0"/>
              </a:rPr>
              <a:t>Source</a:t>
            </a:r>
            <a:r>
              <a:rPr lang="en-US" sz="2000" dirty="0">
                <a:solidFill>
                  <a:schemeClr val="tx1"/>
                </a:solidFill>
                <a:latin typeface="Arial" panose="020B0604020202020204" pitchFamily="34" charset="0"/>
                <a:cs typeface="Arial" panose="020B0604020202020204" pitchFamily="34" charset="0"/>
              </a:rPr>
              <a:t>: Stack Overflow (</a:t>
            </a:r>
            <a:r>
              <a:rPr lang="en-US" sz="2000" u="sng" dirty="0">
                <a:solidFill>
                  <a:schemeClr val="tx1"/>
                </a:solidFill>
                <a:latin typeface="Arial" panose="020B0604020202020204" pitchFamily="34" charset="0"/>
                <a:cs typeface="Arial" panose="020B0604020202020204" pitchFamily="34" charset="0"/>
                <a:hlinkClick r:id="rId2" tooltip="https://www.canva.com/design/DAFmSkzoKSw/jiSIxVJzl-EPkvVpD8zqxw/edit"/>
              </a:rPr>
              <a:t>https://insights.stackoverflow.com/survey</a:t>
            </a:r>
            <a:r>
              <a:rPr lang="en-US" sz="2000" dirty="0">
                <a:solidFill>
                  <a:schemeClr val="tx1"/>
                </a:solidFill>
                <a:latin typeface="Arial" panose="020B0604020202020204" pitchFamily="34" charset="0"/>
                <a:cs typeface="Arial" panose="020B0604020202020204" pitchFamily="34" charset="0"/>
              </a:rPr>
              <a:t>)</a:t>
            </a:r>
          </a:p>
          <a:p>
            <a:pPr marL="737424" lvl="1" indent="-368712">
              <a:lnSpc>
                <a:spcPct val="120000"/>
              </a:lnSpc>
              <a:buFont typeface="Arial"/>
              <a:buChar char="•"/>
            </a:pPr>
            <a:r>
              <a:rPr lang="en-US" sz="2000" b="1" dirty="0">
                <a:solidFill>
                  <a:schemeClr val="tx1"/>
                </a:solidFill>
                <a:latin typeface="Arial" panose="020B0604020202020204" pitchFamily="34" charset="0"/>
                <a:cs typeface="Arial" panose="020B0604020202020204" pitchFamily="34" charset="0"/>
              </a:rPr>
              <a:t>Content</a:t>
            </a:r>
            <a:r>
              <a:rPr lang="en-US" sz="2000" dirty="0">
                <a:solidFill>
                  <a:schemeClr val="tx1"/>
                </a:solidFill>
                <a:latin typeface="Arial" panose="020B0604020202020204" pitchFamily="34" charset="0"/>
                <a:cs typeface="Arial" panose="020B0604020202020204" pitchFamily="34" charset="0"/>
              </a:rPr>
              <a:t>: Predictive Modeling And Analysis Of Multiple Country’s Software Engineers Salary Using Machine Learning </a:t>
            </a:r>
          </a:p>
          <a:p>
            <a:pPr marL="737424" lvl="1" indent="-368712">
              <a:lnSpc>
                <a:spcPct val="120000"/>
              </a:lnSpc>
              <a:buFont typeface="Arial"/>
              <a:buChar char="•"/>
            </a:pPr>
            <a:r>
              <a:rPr lang="en-US" sz="2000" b="1" dirty="0">
                <a:solidFill>
                  <a:schemeClr val="tx1"/>
                </a:solidFill>
                <a:latin typeface="Arial" panose="020B0604020202020204" pitchFamily="34" charset="0"/>
                <a:cs typeface="Arial" panose="020B0604020202020204" pitchFamily="34" charset="0"/>
              </a:rPr>
              <a:t>Feature number</a:t>
            </a:r>
            <a:r>
              <a:rPr lang="en-US" sz="2000" dirty="0">
                <a:solidFill>
                  <a:schemeClr val="tx1"/>
                </a:solidFill>
                <a:latin typeface="Arial" panose="020B0604020202020204" pitchFamily="34" charset="0"/>
                <a:cs typeface="Arial" panose="020B0604020202020204" pitchFamily="34" charset="0"/>
              </a:rPr>
              <a:t>: 50+</a:t>
            </a:r>
          </a:p>
          <a:p>
            <a:pPr marL="737424" lvl="1" indent="-368712">
              <a:lnSpc>
                <a:spcPct val="120000"/>
              </a:lnSpc>
              <a:buFont typeface="Arial"/>
              <a:buChar char="•"/>
            </a:pPr>
            <a:r>
              <a:rPr lang="en-US" sz="2000" b="1" dirty="0">
                <a:solidFill>
                  <a:schemeClr val="tx1"/>
                </a:solidFill>
                <a:latin typeface="Arial" panose="020B0604020202020204" pitchFamily="34" charset="0"/>
                <a:cs typeface="Arial" panose="020B0604020202020204" pitchFamily="34" charset="0"/>
              </a:rPr>
              <a:t>Rows</a:t>
            </a:r>
            <a:r>
              <a:rPr lang="en-US" sz="2000" dirty="0">
                <a:solidFill>
                  <a:schemeClr val="tx1"/>
                </a:solidFill>
                <a:latin typeface="Arial" panose="020B0604020202020204" pitchFamily="34" charset="0"/>
                <a:cs typeface="Arial" panose="020B0604020202020204" pitchFamily="34" charset="0"/>
              </a:rPr>
              <a:t>: 89,185</a:t>
            </a:r>
          </a:p>
          <a:p>
            <a:pPr marL="737424" lvl="1" indent="-368712">
              <a:lnSpc>
                <a:spcPct val="120000"/>
              </a:lnSpc>
              <a:buFont typeface="Arial"/>
              <a:buChar char="•"/>
            </a:pPr>
            <a:r>
              <a:rPr lang="en-US" sz="2000" b="1" dirty="0">
                <a:solidFill>
                  <a:schemeClr val="tx1"/>
                </a:solidFill>
                <a:latin typeface="Arial" panose="020B0604020202020204" pitchFamily="34" charset="0"/>
                <a:cs typeface="Arial" panose="020B0604020202020204" pitchFamily="34" charset="0"/>
              </a:rPr>
              <a:t>Types</a:t>
            </a:r>
            <a:r>
              <a:rPr lang="en-US" sz="2000" dirty="0">
                <a:solidFill>
                  <a:schemeClr val="tx1"/>
                </a:solidFill>
                <a:latin typeface="Arial" panose="020B0604020202020204" pitchFamily="34" charset="0"/>
                <a:cs typeface="Arial" panose="020B0604020202020204" pitchFamily="34" charset="0"/>
              </a:rPr>
              <a:t>: Categorical and Numerical</a:t>
            </a:r>
          </a:p>
        </p:txBody>
      </p:sp>
    </p:spTree>
    <p:extLst>
      <p:ext uri="{BB962C8B-B14F-4D97-AF65-F5344CB8AC3E}">
        <p14:creationId xmlns:p14="http://schemas.microsoft.com/office/powerpoint/2010/main" val="36125036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7522" y="192771"/>
            <a:ext cx="9905998" cy="629266"/>
          </a:xfrm>
        </p:spPr>
        <p:txBody>
          <a:bodyPr/>
          <a:lstStyle/>
          <a:p>
            <a:pPr algn="ctr"/>
            <a:r>
              <a:rPr lang="en-US" dirty="0"/>
              <a:t>Flow Chart Of Research Methodology</a:t>
            </a:r>
            <a:endParaRPr lang="en-US" dirty="0"/>
          </a:p>
        </p:txBody>
      </p:sp>
      <p:pic>
        <p:nvPicPr>
          <p:cNvPr id="3" name="Picture 2"/>
          <p:cNvPicPr>
            <a:picLocks noChangeAspect="1"/>
          </p:cNvPicPr>
          <p:nvPr/>
        </p:nvPicPr>
        <p:blipFill>
          <a:blip r:embed="rId2"/>
          <a:stretch>
            <a:fillRect/>
          </a:stretch>
        </p:blipFill>
        <p:spPr>
          <a:xfrm>
            <a:off x="1021368" y="921249"/>
            <a:ext cx="9998306" cy="5692633"/>
          </a:xfrm>
          <a:prstGeom prst="rect">
            <a:avLst/>
          </a:prstGeom>
        </p:spPr>
      </p:pic>
    </p:spTree>
    <p:extLst>
      <p:ext uri="{BB962C8B-B14F-4D97-AF65-F5344CB8AC3E}">
        <p14:creationId xmlns:p14="http://schemas.microsoft.com/office/powerpoint/2010/main" val="2030400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84727"/>
            <a:ext cx="9905998" cy="492794"/>
          </a:xfrm>
        </p:spPr>
        <p:txBody>
          <a:bodyPr>
            <a:normAutofit fontScale="90000"/>
          </a:bodyPr>
          <a:lstStyle/>
          <a:p>
            <a:pPr algn="ctr"/>
            <a:r>
              <a:rPr lang="en-US" dirty="0" smtClean="0"/>
              <a:t>Salary Vs Country </a:t>
            </a:r>
            <a:endParaRPr lang="en-US" dirty="0"/>
          </a:p>
        </p:txBody>
      </p:sp>
      <p:pic>
        <p:nvPicPr>
          <p:cNvPr id="3" name="Picture 2"/>
          <p:cNvPicPr>
            <a:picLocks noChangeAspect="1"/>
          </p:cNvPicPr>
          <p:nvPr/>
        </p:nvPicPr>
        <p:blipFill>
          <a:blip r:embed="rId2"/>
          <a:stretch>
            <a:fillRect/>
          </a:stretch>
        </p:blipFill>
        <p:spPr>
          <a:xfrm>
            <a:off x="2067898" y="843776"/>
            <a:ext cx="8264822" cy="5935230"/>
          </a:xfrm>
          <a:prstGeom prst="rect">
            <a:avLst/>
          </a:prstGeom>
        </p:spPr>
      </p:pic>
    </p:spTree>
    <p:extLst>
      <p:ext uri="{BB962C8B-B14F-4D97-AF65-F5344CB8AC3E}">
        <p14:creationId xmlns:p14="http://schemas.microsoft.com/office/powerpoint/2010/main" val="394833869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57065"/>
            <a:ext cx="9905998" cy="1905000"/>
          </a:xfrm>
        </p:spPr>
        <p:txBody>
          <a:bodyPr/>
          <a:lstStyle/>
          <a:p>
            <a:r>
              <a:rPr lang="en-US" dirty="0" smtClean="0"/>
              <a:t>Educational Level Vs Salary </a:t>
            </a:r>
            <a:endParaRPr lang="en-US" dirty="0"/>
          </a:p>
        </p:txBody>
      </p:sp>
      <p:pic>
        <p:nvPicPr>
          <p:cNvPr id="4" name="Content Placeholder 3"/>
          <p:cNvPicPr>
            <a:picLocks noGrp="1" noChangeAspect="1"/>
          </p:cNvPicPr>
          <p:nvPr>
            <p:ph idx="1"/>
          </p:nvPr>
        </p:nvPicPr>
        <p:blipFill>
          <a:blip r:embed="rId2"/>
          <a:stretch>
            <a:fillRect/>
          </a:stretch>
        </p:blipFill>
        <p:spPr>
          <a:xfrm>
            <a:off x="1604154" y="1821920"/>
            <a:ext cx="8530681" cy="4610974"/>
          </a:xfrm>
          <a:prstGeom prst="rect">
            <a:avLst/>
          </a:prstGeom>
        </p:spPr>
      </p:pic>
    </p:spTree>
    <p:extLst>
      <p:ext uri="{BB962C8B-B14F-4D97-AF65-F5344CB8AC3E}">
        <p14:creationId xmlns:p14="http://schemas.microsoft.com/office/powerpoint/2010/main" val="32351934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2940" y="192832"/>
            <a:ext cx="9905998" cy="1905000"/>
          </a:xfrm>
        </p:spPr>
        <p:txBody>
          <a:bodyPr/>
          <a:lstStyle/>
          <a:p>
            <a:r>
              <a:rPr lang="en-US" dirty="0" smtClean="0"/>
              <a:t>Co-Relation Between Different Features</a:t>
            </a:r>
            <a:endParaRPr lang="en-US" dirty="0"/>
          </a:p>
        </p:txBody>
      </p:sp>
      <p:pic>
        <p:nvPicPr>
          <p:cNvPr id="4" name="Content Placeholder 3"/>
          <p:cNvPicPr>
            <a:picLocks noGrp="1" noChangeAspect="1"/>
          </p:cNvPicPr>
          <p:nvPr>
            <p:ph idx="1"/>
          </p:nvPr>
        </p:nvPicPr>
        <p:blipFill>
          <a:blip r:embed="rId2"/>
          <a:stretch>
            <a:fillRect/>
          </a:stretch>
        </p:blipFill>
        <p:spPr>
          <a:xfrm>
            <a:off x="3402033" y="1876159"/>
            <a:ext cx="5013129" cy="4620208"/>
          </a:xfrm>
          <a:prstGeom prst="rect">
            <a:avLst/>
          </a:prstGeom>
        </p:spPr>
      </p:pic>
    </p:spTree>
    <p:extLst>
      <p:ext uri="{BB962C8B-B14F-4D97-AF65-F5344CB8AC3E}">
        <p14:creationId xmlns:p14="http://schemas.microsoft.com/office/powerpoint/2010/main" val="30084687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3632" y="369455"/>
            <a:ext cx="9905998" cy="609600"/>
          </a:xfrm>
        </p:spPr>
        <p:txBody>
          <a:bodyPr>
            <a:normAutofit fontScale="90000"/>
          </a:bodyPr>
          <a:lstStyle/>
          <a:p>
            <a:r>
              <a:rPr lang="en-US" dirty="0"/>
              <a:t>yearly salary distribution in various countries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7497" y="1080655"/>
            <a:ext cx="11238268" cy="5503368"/>
          </a:xfrm>
        </p:spPr>
      </p:pic>
    </p:spTree>
    <p:extLst>
      <p:ext uri="{BB962C8B-B14F-4D97-AF65-F5344CB8AC3E}">
        <p14:creationId xmlns:p14="http://schemas.microsoft.com/office/powerpoint/2010/main" val="1837809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60219"/>
            <a:ext cx="9905998" cy="1905000"/>
          </a:xfrm>
        </p:spPr>
        <p:txBody>
          <a:bodyPr/>
          <a:lstStyle/>
          <a:p>
            <a:r>
              <a:rPr lang="en-US" dirty="0" smtClean="0"/>
              <a:t>Model Selection </a:t>
            </a:r>
            <a:endParaRPr lang="en-US" dirty="0"/>
          </a:p>
        </p:txBody>
      </p:sp>
      <p:sp>
        <p:nvSpPr>
          <p:cNvPr id="3" name="Content Placeholder 2"/>
          <p:cNvSpPr>
            <a:spLocks noGrp="1"/>
          </p:cNvSpPr>
          <p:nvPr>
            <p:ph idx="1"/>
          </p:nvPr>
        </p:nvSpPr>
        <p:spPr>
          <a:xfrm>
            <a:off x="1141413" y="2075872"/>
            <a:ext cx="9905998" cy="3124201"/>
          </a:xfrm>
        </p:spPr>
        <p:txBody>
          <a:bodyPr/>
          <a:lstStyle/>
          <a:p>
            <a:pPr marL="0" indent="0">
              <a:buNone/>
            </a:pPr>
            <a:r>
              <a:rPr lang="en-US" dirty="0"/>
              <a:t>In our project, we have used total </a:t>
            </a:r>
            <a:r>
              <a:rPr lang="en-US" dirty="0" smtClean="0"/>
              <a:t>5 </a:t>
            </a:r>
            <a:r>
              <a:rPr lang="en-US" dirty="0" err="1"/>
              <a:t>regressors</a:t>
            </a:r>
            <a:r>
              <a:rPr lang="en-US" dirty="0"/>
              <a:t>. They </a:t>
            </a:r>
            <a:r>
              <a:rPr lang="en-US" dirty="0" smtClean="0"/>
              <a:t>are</a:t>
            </a:r>
          </a:p>
          <a:p>
            <a:pPr marL="0" indent="0">
              <a:buNone/>
            </a:pPr>
            <a:endParaRPr lang="en-US" dirty="0" smtClean="0"/>
          </a:p>
          <a:p>
            <a:pPr>
              <a:buFont typeface="Arial" panose="020B0604020202020204" pitchFamily="34" charset="0"/>
              <a:buChar char="•"/>
            </a:pPr>
            <a:r>
              <a:rPr lang="en-US" dirty="0" smtClean="0"/>
              <a:t>Decision </a:t>
            </a:r>
            <a:r>
              <a:rPr lang="en-US" dirty="0"/>
              <a:t>Tree </a:t>
            </a:r>
            <a:r>
              <a:rPr lang="en-US" dirty="0" smtClean="0"/>
              <a:t>Regression </a:t>
            </a:r>
          </a:p>
          <a:p>
            <a:pPr>
              <a:buFont typeface="Arial" panose="020B0604020202020204" pitchFamily="34" charset="0"/>
              <a:buChar char="•"/>
            </a:pPr>
            <a:r>
              <a:rPr lang="en-US" dirty="0" smtClean="0"/>
              <a:t>Random </a:t>
            </a:r>
            <a:r>
              <a:rPr lang="en-US" dirty="0"/>
              <a:t>Forest </a:t>
            </a:r>
            <a:r>
              <a:rPr lang="en-US" dirty="0" smtClean="0"/>
              <a:t>Regression </a:t>
            </a:r>
          </a:p>
          <a:p>
            <a:pPr>
              <a:buFont typeface="Arial" panose="020B0604020202020204" pitchFamily="34" charset="0"/>
              <a:buChar char="•"/>
            </a:pPr>
            <a:r>
              <a:rPr lang="en-US" dirty="0" smtClean="0"/>
              <a:t>Ada Boost</a:t>
            </a:r>
          </a:p>
          <a:p>
            <a:pPr>
              <a:buFont typeface="Arial" panose="020B0604020202020204" pitchFamily="34" charset="0"/>
              <a:buChar char="•"/>
            </a:pPr>
            <a:r>
              <a:rPr lang="en-US" dirty="0" smtClean="0"/>
              <a:t>Gradient  boost</a:t>
            </a:r>
          </a:p>
          <a:p>
            <a:pPr>
              <a:buFont typeface="Arial" panose="020B0604020202020204" pitchFamily="34" charset="0"/>
              <a:buChar char="•"/>
            </a:pPr>
            <a:r>
              <a:rPr lang="en-US" dirty="0" err="1" smtClean="0"/>
              <a:t>Xg</a:t>
            </a:r>
            <a:r>
              <a:rPr lang="en-US" dirty="0" smtClean="0"/>
              <a:t> boost</a:t>
            </a: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828158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TM02900688[[fn=Facet]]</Template>
  <TotalTime>317</TotalTime>
  <Words>246</Words>
  <Application>Microsoft Office PowerPoint</Application>
  <PresentationFormat>Widescreen</PresentationFormat>
  <Paragraphs>36</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Century Gothic</vt:lpstr>
      <vt:lpstr>Georgia Pro Light</vt:lpstr>
      <vt:lpstr>Maiandra GD</vt:lpstr>
      <vt:lpstr>Wingdings</vt:lpstr>
      <vt:lpstr>Mesh</vt:lpstr>
      <vt:lpstr>Predictive Modeling And Analysis of Software Engineers Salary Using Machine Learning </vt:lpstr>
      <vt:lpstr>The idea of the project </vt:lpstr>
      <vt:lpstr>Dataset</vt:lpstr>
      <vt:lpstr>Flow Chart Of Research Methodology</vt:lpstr>
      <vt:lpstr>Salary Vs Country </vt:lpstr>
      <vt:lpstr>Educational Level Vs Salary </vt:lpstr>
      <vt:lpstr>Co-Relation Between Different Features</vt:lpstr>
      <vt:lpstr>yearly salary distribution in various countries</vt:lpstr>
      <vt:lpstr>Model Selection </vt:lpstr>
      <vt:lpstr>Result</vt:lpstr>
      <vt:lpstr>Future of the Project </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Modeling And Analysis Of Software Engineers Salary Using Machine</dc:title>
  <dc:creator>USER</dc:creator>
  <cp:lastModifiedBy>Little Finger</cp:lastModifiedBy>
  <cp:revision>28</cp:revision>
  <dcterms:created xsi:type="dcterms:W3CDTF">2024-09-22T19:22:24Z</dcterms:created>
  <dcterms:modified xsi:type="dcterms:W3CDTF">2024-12-07T10:42:24Z</dcterms:modified>
</cp:coreProperties>
</file>

<file path=docProps/thumbnail.jpeg>
</file>